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7"/>
  </p:notesMasterIdLst>
  <p:sldIdLst>
    <p:sldId id="460" r:id="rId2"/>
    <p:sldId id="485" r:id="rId3"/>
    <p:sldId id="486" r:id="rId4"/>
    <p:sldId id="484" r:id="rId5"/>
    <p:sldId id="257" r:id="rId6"/>
    <p:sldId id="487" r:id="rId7"/>
    <p:sldId id="488" r:id="rId8"/>
    <p:sldId id="489" r:id="rId9"/>
    <p:sldId id="490" r:id="rId10"/>
    <p:sldId id="492" r:id="rId11"/>
    <p:sldId id="493" r:id="rId12"/>
    <p:sldId id="494" r:id="rId13"/>
    <p:sldId id="495" r:id="rId14"/>
    <p:sldId id="496" r:id="rId15"/>
    <p:sldId id="483" r:id="rId16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EDE"/>
    <a:srgbClr val="47B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278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FDE8E-C9EA-4A43-8789-DFF19C510078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56F99-1514-4F4B-89CD-D1870C0081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7E1EE-0039-4797-B978-F453418260D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05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7E1EE-0039-4797-B978-F453418260D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05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7035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6931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7774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9293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2009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8456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661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1867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6868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9006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019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3C647-A4FA-4A07-BAA4-E99A0B575437}" type="datetime1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09506-28EA-4C19-A061-02E7C9DE0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8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375920" y="5689035"/>
            <a:ext cx="2448272" cy="9083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1800" b="1" spc="5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4755" y="1535999"/>
            <a:ext cx="4754186" cy="26776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just" defTabSz="914400">
              <a:lnSpc>
                <a:spcPct val="150000"/>
              </a:lnSpc>
              <a:spcBef>
                <a:spcPct val="0"/>
              </a:spcBef>
              <a:defRPr/>
            </a:pPr>
            <a:endParaRPr lang="en-US" sz="1600" spc="5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defTabSz="914400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000" b="1" cap="all" spc="50" dirty="0">
                <a:solidFill>
                  <a:srgbClr val="002060"/>
                </a:solidFill>
                <a:ea typeface="+mj-ea"/>
                <a:cs typeface="Times New Roman" panose="02020603050405020304" pitchFamily="18" charset="0"/>
              </a:rPr>
              <a:t>Оптимизация оборудования пробоподготовки для полевого использования в сложных условиях удалённых проектов на территории Сибири и Арктики</a:t>
            </a:r>
            <a:endParaRPr lang="en-US" sz="2000" b="1" cap="all" spc="5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4A91D-D44E-4517-8814-28C40489A98A}"/>
              </a:ext>
            </a:extLst>
          </p:cNvPr>
          <p:cNvSpPr txBox="1"/>
          <p:nvPr/>
        </p:nvSpPr>
        <p:spPr>
          <a:xfrm>
            <a:off x="1143000" y="6482802"/>
            <a:ext cx="9906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 </a:t>
            </a:r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05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05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8600" y="5234415"/>
            <a:ext cx="2564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Васильев Илья Викторович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Генеральный директор 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ООО «Енисей </a:t>
            </a:r>
            <a:r>
              <a:rPr lang="ru-RU" sz="1400" dirty="0" err="1" smtClean="0">
                <a:cs typeface="Times New Roman" panose="02020603050405020304" pitchFamily="18" charset="0"/>
              </a:rPr>
              <a:t>Геоком</a:t>
            </a:r>
            <a:r>
              <a:rPr lang="ru-RU" sz="1400" dirty="0" smtClean="0"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en-US" sz="1400" dirty="0">
                <a:cs typeface="Times New Roman" panose="02020603050405020304" pitchFamily="18" charset="0"/>
              </a:rPr>
              <a:t>eniseygeo@list.ru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\Downloads\Новый точечный рисунок (2)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728" y="755712"/>
            <a:ext cx="1676523" cy="203996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600" y="1775696"/>
            <a:ext cx="2564350" cy="25643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78600" y="4357327"/>
            <a:ext cx="2564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kern="1400" dirty="0" err="1" smtClean="0">
                <a:solidFill>
                  <a:srgbClr val="3E8ED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sz="4000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sz="4000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3"/>
            <a:ext cx="9014056" cy="788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оптимизация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4337" y="1433706"/>
            <a:ext cx="43732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Были поставлены следующие задачи: </a:t>
            </a:r>
          </a:p>
          <a:p>
            <a:pPr algn="just"/>
            <a:endParaRPr lang="ru-RU" sz="1600" dirty="0" smtClean="0"/>
          </a:p>
          <a:p>
            <a:pPr marL="271463" indent="-271463" algn="just"/>
            <a:r>
              <a:rPr lang="ru-RU" sz="1600" dirty="0" smtClean="0"/>
              <a:t>- уменьшить потери тепла при погрузочно-разгрузочных работах;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/>
              <a:t>равномерно распределить конвекционные потоки внутри сушильного шкафа, сохраняя оптимальную скорость и температуру воздушного потока, для предотвращения спекания глинистых пород;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о</a:t>
            </a:r>
            <a:r>
              <a:rPr lang="ru-RU" sz="1600" dirty="0" smtClean="0"/>
              <a:t>беспечить оптимальное регулируемое влагоудаление;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/>
              <a:t>обеспечить приток подогретого подсушенного воздуха, взамен удалённого влажного.</a:t>
            </a:r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71" y="825594"/>
            <a:ext cx="4717189" cy="54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3"/>
            <a:ext cx="9014056" cy="788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Собственное проектирование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5104" y="1120022"/>
            <a:ext cx="437327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Внедрены следующие решения: </a:t>
            </a:r>
          </a:p>
          <a:p>
            <a:pPr algn="just"/>
            <a:endParaRPr lang="ru-RU" sz="1600" dirty="0" smtClean="0"/>
          </a:p>
          <a:p>
            <a:pPr marL="271463" indent="-271463" algn="just"/>
            <a:r>
              <a:rPr lang="ru-RU" sz="1600" dirty="0" smtClean="0"/>
              <a:t>- уменьшение потерь тепла при погрузочно-разгрузочных работах за счёт уменьшения объема камеры сушильного шкафа, вмещающего 1 тележку на 40 проб;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и</a:t>
            </a:r>
            <a:r>
              <a:rPr lang="ru-RU" sz="1600" dirty="0" smtClean="0"/>
              <a:t>зменение конфигурации внутренних воздуховодов позволило равномерно распределить конвекционные потоки внутри сушильного шкафа, без увеличения скорости </a:t>
            </a:r>
            <a:r>
              <a:rPr lang="ru-RU" sz="1600" dirty="0"/>
              <a:t>и </a:t>
            </a:r>
            <a:r>
              <a:rPr lang="ru-RU" sz="1600" dirty="0" smtClean="0"/>
              <a:t>температуры воздушного потока;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/>
              <a:t>за </a:t>
            </a:r>
            <a:r>
              <a:rPr lang="ru-RU" sz="1600" dirty="0"/>
              <a:t>влагоудаление</a:t>
            </a:r>
            <a:r>
              <a:rPr lang="ru-RU" sz="1600" dirty="0" smtClean="0"/>
              <a:t> стала отвечать отдельная регулируемая система воздуховодов;  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/>
              <a:t>приток подогретого подсушенного воздуха обеспечен из общего помещения сушки в котором установлен шкаф, что наиболее актуально в зимний период. </a:t>
            </a:r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534" y="757819"/>
            <a:ext cx="4285403" cy="481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3"/>
            <a:ext cx="9014056" cy="788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результаты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5104" y="1120022"/>
            <a:ext cx="43732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algn="just"/>
            <a:r>
              <a:rPr lang="ru-RU" sz="1600" dirty="0" smtClean="0"/>
              <a:t>Благодаря комплексу внедрённых решений были получены следующие результаты в производственном цикле: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у</a:t>
            </a:r>
            <a:r>
              <a:rPr lang="ru-RU" sz="1600" dirty="0" smtClean="0"/>
              <a:t>меньшение времени цикла сушки проб до 12 часов;</a:t>
            </a:r>
            <a:endParaRPr lang="ru-RU" sz="1600" dirty="0"/>
          </a:p>
          <a:p>
            <a:pPr marL="285750" indent="-285750" algn="just">
              <a:buFontTx/>
              <a:buChar char="-"/>
            </a:pPr>
            <a:r>
              <a:rPr lang="ru-RU" sz="1600" dirty="0"/>
              <a:t>у</a:t>
            </a:r>
            <a:r>
              <a:rPr lang="ru-RU" sz="1600" dirty="0" smtClean="0"/>
              <a:t>меньшение потребления электроэнергии на 20%;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с</a:t>
            </a:r>
            <a:r>
              <a:rPr lang="ru-RU" sz="1600" dirty="0" smtClean="0"/>
              <a:t>истема влагоудаления работает с несколькими сушильными шкафами;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в зимний период </a:t>
            </a:r>
            <a:r>
              <a:rPr lang="ru-RU" sz="1600" dirty="0" smtClean="0"/>
              <a:t>в сушильном помещении возможна организация предварительной сушки;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/>
              <a:t>при аварийном отключении электроэнергии, конструкция </a:t>
            </a:r>
            <a:r>
              <a:rPr lang="ru-RU" sz="1600" dirty="0" err="1" smtClean="0"/>
              <a:t>ТЭНов</a:t>
            </a:r>
            <a:r>
              <a:rPr lang="ru-RU" sz="1600" dirty="0" smtClean="0"/>
              <a:t>, воздуховодов и вентиляторов позволяет избежать перегрева и выхода из строя нагревательных элементов сушильного шкафа.</a:t>
            </a:r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133" y="996779"/>
            <a:ext cx="4163804" cy="4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3"/>
            <a:ext cx="9014056" cy="788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поле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5104" y="1120022"/>
            <a:ext cx="43732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algn="just"/>
            <a:r>
              <a:rPr lang="ru-RU" sz="1600" dirty="0" smtClean="0"/>
              <a:t>Сушильные шкафы, со всем необходимым  оборудованием, помещаются в стандартном  20-ти футовом контейнере. </a:t>
            </a:r>
          </a:p>
          <a:p>
            <a:pPr marL="271463" algn="just"/>
            <a:endParaRPr lang="ru-RU" sz="1600" dirty="0" smtClean="0"/>
          </a:p>
          <a:p>
            <a:pPr marL="271463" algn="just"/>
            <a:r>
              <a:rPr lang="ru-RU" sz="1600" dirty="0" smtClean="0"/>
              <a:t>Контейнер удобен к транспортировке любым видом транспорта.</a:t>
            </a:r>
          </a:p>
          <a:p>
            <a:pPr marL="271463" algn="just"/>
            <a:endParaRPr lang="ru-RU" sz="1600" dirty="0" smtClean="0"/>
          </a:p>
          <a:p>
            <a:pPr marL="271463" algn="just"/>
            <a:r>
              <a:rPr lang="ru-RU" sz="1600" dirty="0" smtClean="0"/>
              <a:t>Степень готовности сушильного контейнера на производстве = 100 %. Монтаж оборудования и всех систем делается в сборочном цехе. </a:t>
            </a:r>
          </a:p>
          <a:p>
            <a:pPr marL="271463" algn="just"/>
            <a:endParaRPr lang="ru-RU" sz="1600" dirty="0" smtClean="0"/>
          </a:p>
          <a:p>
            <a:pPr marL="271463" algn="just"/>
            <a:r>
              <a:rPr lang="ru-RU" sz="1600" dirty="0" smtClean="0"/>
              <a:t>Контейнер готов к работе сразу после разгрузки на производственной площадке – остаётся подключить питающий кабель.</a:t>
            </a:r>
          </a:p>
          <a:p>
            <a:pPr marL="285750" indent="-285750" algn="just">
              <a:buFontTx/>
              <a:buChar char="-"/>
            </a:pPr>
            <a:endParaRPr lang="ru-RU" sz="1600" dirty="0" smtClean="0"/>
          </a:p>
          <a:p>
            <a:pPr marL="285750" indent="-285750" algn="just">
              <a:buFontTx/>
              <a:buChar char="-"/>
            </a:pP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933" y="899641"/>
            <a:ext cx="3986004" cy="53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3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3"/>
            <a:ext cx="9014056" cy="788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размещения модулей пробоподготовки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85267" y="914394"/>
            <a:ext cx="956733" cy="21166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58936" y="914388"/>
            <a:ext cx="956733" cy="21166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7391410" y="2819399"/>
            <a:ext cx="956733" cy="21166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361260" y="2810932"/>
            <a:ext cx="956733" cy="21166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7399876" y="3852337"/>
            <a:ext cx="956733" cy="21166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3361259" y="3843864"/>
            <a:ext cx="956733" cy="21166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19909" y="3047989"/>
            <a:ext cx="0" cy="3132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885267" y="3064919"/>
            <a:ext cx="4234" cy="296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4931827" y="5389037"/>
            <a:ext cx="1849974" cy="84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774267" y="1120022"/>
            <a:ext cx="177800" cy="700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765794" y="2169891"/>
            <a:ext cx="177800" cy="700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300133" y="2870202"/>
            <a:ext cx="541867" cy="194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682067" y="3437468"/>
            <a:ext cx="431800" cy="50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669367" y="4804838"/>
            <a:ext cx="431800" cy="50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608250" y="3454399"/>
            <a:ext cx="431800" cy="50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498176" y="4815419"/>
            <a:ext cx="431800" cy="50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921000" y="1243515"/>
            <a:ext cx="6392562" cy="512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                                                   Цех пробоподготовки        Холодный склад</a:t>
            </a:r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										      </a:t>
            </a:r>
            <a:r>
              <a:rPr lang="ru-RU" sz="1200" dirty="0" smtClean="0"/>
              <a:t>зимние перегородки</a:t>
            </a:r>
            <a:endParaRPr lang="ru-RU" sz="12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Сушильное помещение		</a:t>
            </a:r>
            <a:r>
              <a:rPr lang="ru-RU" sz="1400" smtClean="0"/>
              <a:t>Помещение </a:t>
            </a:r>
            <a:r>
              <a:rPr lang="ru-RU" sz="1400"/>
              <a:t> </a:t>
            </a:r>
            <a:r>
              <a:rPr lang="ru-RU" sz="1400" smtClean="0"/>
              <a:t>                 Сушильное </a:t>
            </a:r>
            <a:r>
              <a:rPr lang="ru-RU" sz="1400" dirty="0" smtClean="0"/>
              <a:t>помещение		</a:t>
            </a:r>
            <a:r>
              <a:rPr lang="ru-RU" sz="1400" smtClean="0"/>
              <a:t>	                        </a:t>
            </a:r>
            <a:r>
              <a:rPr lang="ru-RU" sz="1400" dirty="0" smtClean="0"/>
              <a:t>	для раскладки</a:t>
            </a:r>
          </a:p>
          <a:p>
            <a:pPr algn="just"/>
            <a:r>
              <a:rPr lang="ru-RU" sz="1400" dirty="0" smtClean="0"/>
              <a:t>					и взвешивания</a:t>
            </a:r>
            <a:endParaRPr lang="ru-RU" sz="1400" dirty="0"/>
          </a:p>
          <a:p>
            <a:pPr algn="just"/>
            <a:r>
              <a:rPr lang="ru-RU" sz="1400" dirty="0" smtClean="0"/>
              <a:t>					проб</a:t>
            </a:r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Сушильное помещение					        Сушильное помещение</a:t>
            </a:r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</p:txBody>
      </p:sp>
      <p:cxnSp>
        <p:nvCxnSpPr>
          <p:cNvPr id="40" name="Прямая со стрелкой 39"/>
          <p:cNvCxnSpPr/>
          <p:nvPr/>
        </p:nvCxnSpPr>
        <p:spPr>
          <a:xfrm flipH="1">
            <a:off x="6929976" y="2963333"/>
            <a:ext cx="859357" cy="25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19619" y="956557"/>
            <a:ext cx="252103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Исполнение помещений в формате 20-ти футовых контейнеров позволяет обеспечить  расстановку оборудования на участке для оптимизации производственных процессов.   </a:t>
            </a:r>
          </a:p>
          <a:p>
            <a:pPr algn="just"/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25818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375920" y="5689035"/>
            <a:ext cx="2448272" cy="9083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1800" b="1" spc="5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2586" y="865438"/>
            <a:ext cx="5783580" cy="8309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just" defTabSz="914400">
              <a:lnSpc>
                <a:spcPct val="150000"/>
              </a:lnSpc>
              <a:spcBef>
                <a:spcPct val="0"/>
              </a:spcBef>
              <a:defRPr/>
            </a:pPr>
            <a:endParaRPr lang="en-US" sz="1600" spc="5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defTabSz="914400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000" b="1" cap="all" spc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БЛАГОДАРЮ </a:t>
            </a:r>
            <a:r>
              <a:rPr lang="ru-RU" sz="2000" b="1" cap="all" spc="5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внимание!</a:t>
            </a:r>
            <a:endParaRPr lang="en-US" sz="2000" b="1" cap="all" spc="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4A91D-D44E-4517-8814-28C40489A98A}"/>
              </a:ext>
            </a:extLst>
          </p:cNvPr>
          <p:cNvSpPr txBox="1"/>
          <p:nvPr/>
        </p:nvSpPr>
        <p:spPr>
          <a:xfrm>
            <a:off x="1143000" y="6482802"/>
            <a:ext cx="9906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 </a:t>
            </a:r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 г. </a:t>
            </a:r>
            <a:r>
              <a:rPr lang="ru-RU" sz="105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admin\Downloads\Новый точечный рисунок (2)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922" y="572820"/>
            <a:ext cx="3299284" cy="401451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784546" y="5377105"/>
            <a:ext cx="2564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Васильев Илья Викторович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Генеральный директор 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ООО «Енисей </a:t>
            </a:r>
            <a:r>
              <a:rPr lang="ru-RU" sz="1400" dirty="0" err="1" smtClean="0">
                <a:cs typeface="Times New Roman" panose="02020603050405020304" pitchFamily="18" charset="0"/>
              </a:rPr>
              <a:t>Геоком</a:t>
            </a:r>
            <a:r>
              <a:rPr lang="ru-RU" sz="1400" dirty="0" smtClean="0"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en-US" sz="1400" dirty="0" smtClean="0">
                <a:cs typeface="Times New Roman" panose="02020603050405020304" pitchFamily="18" charset="0"/>
              </a:rPr>
              <a:t>eniseygeo@list.ru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546" y="1918386"/>
            <a:ext cx="2564350" cy="25643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784546" y="4500017"/>
            <a:ext cx="2564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kern="1400" dirty="0" err="1" smtClean="0">
                <a:solidFill>
                  <a:srgbClr val="3E8ED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sz="4000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sz="4000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522" y="1918387"/>
            <a:ext cx="3125485" cy="26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9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2"/>
            <a:ext cx="9014056" cy="9921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деятельности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9248" y="875109"/>
            <a:ext cx="8981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ООО «Енисей </a:t>
            </a:r>
            <a:r>
              <a:rPr lang="ru-RU" sz="1600" dirty="0" err="1" smtClean="0"/>
              <a:t>Геоком</a:t>
            </a:r>
            <a:r>
              <a:rPr lang="ru-RU" sz="1600" dirty="0" smtClean="0"/>
              <a:t>» – молодая Компания</a:t>
            </a:r>
            <a:r>
              <a:rPr lang="ru-RU" sz="1600" dirty="0"/>
              <a:t>, специализирующаяся на оказании сервисных услуг в области геологического изучения, поисков и разведки различных видов твердых полезных ископаемых, технико-экономической оценки месторождений, разработке </a:t>
            </a:r>
            <a:r>
              <a:rPr lang="ru-RU" sz="1600" dirty="0" smtClean="0"/>
              <a:t>проектно-сметной документации на  поисково-оценочные, разведочные </a:t>
            </a:r>
            <a:r>
              <a:rPr lang="ru-RU" sz="1600" dirty="0"/>
              <a:t>и </a:t>
            </a:r>
            <a:r>
              <a:rPr lang="ru-RU" sz="1600" dirty="0" smtClean="0"/>
              <a:t>эксплуатационно-разведочные работы по освоению МПИ и воспроизводства их минерально-сырьевой базы. </a:t>
            </a:r>
            <a:endParaRPr lang="ru-RU" sz="1600" dirty="0"/>
          </a:p>
          <a:p>
            <a:pPr algn="just"/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965" y="2767914"/>
            <a:ext cx="3621972" cy="35884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884" y="2767915"/>
            <a:ext cx="3588436" cy="35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0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2"/>
            <a:ext cx="9014056" cy="9921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деятельности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89248" y="860081"/>
            <a:ext cx="8981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Основными направлением деятельности Компании является геологическое сопровождение геологоразведочных работ – геологическая документация керна буровых скважин и </a:t>
            </a:r>
            <a:r>
              <a:rPr lang="ru-RU" sz="1600" dirty="0" err="1" smtClean="0"/>
              <a:t>пробоподготовительные</a:t>
            </a:r>
            <a:r>
              <a:rPr lang="ru-RU" sz="1600" dirty="0" smtClean="0"/>
              <a:t> работы, </a:t>
            </a:r>
            <a:r>
              <a:rPr lang="ru-RU" sz="1600" dirty="0" err="1" smtClean="0"/>
              <a:t>литогеохимические</a:t>
            </a:r>
            <a:r>
              <a:rPr lang="ru-RU" sz="1600" dirty="0" smtClean="0"/>
              <a:t> поиски, обработка полевых и лабораторных данных с созданием геологических и блочных моделей месторождений.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044" y="2490996"/>
            <a:ext cx="4388579" cy="3518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068" y="2482528"/>
            <a:ext cx="4146870" cy="35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-210575" y="3020879"/>
            <a:ext cx="9014056" cy="9921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Регионы присутствия компании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865" y="805289"/>
            <a:ext cx="7295072" cy="55510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45" y="2325121"/>
            <a:ext cx="346875" cy="34757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1805105" y="1256196"/>
            <a:ext cx="186096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На сегодняшний день, Компания ведёт проекты       в 4-х регионах:</a:t>
            </a:r>
          </a:p>
          <a:p>
            <a:pPr algn="just"/>
            <a:endParaRPr lang="ru-RU" sz="1600" dirty="0" smtClean="0"/>
          </a:p>
          <a:p>
            <a:pPr marL="342900" indent="-342900" algn="just">
              <a:buAutoNum type="arabicPeriod"/>
            </a:pPr>
            <a:r>
              <a:rPr lang="ru-RU" sz="1600" dirty="0" smtClean="0"/>
              <a:t>Красноярский край</a:t>
            </a:r>
          </a:p>
          <a:p>
            <a:pPr marL="342900" indent="-342900" algn="just">
              <a:buAutoNum type="arabicPeriod"/>
            </a:pPr>
            <a:endParaRPr lang="ru-RU" sz="1600" dirty="0" smtClean="0"/>
          </a:p>
          <a:p>
            <a:pPr marL="342900" indent="-342900" algn="just">
              <a:buAutoNum type="arabicPeriod"/>
            </a:pPr>
            <a:r>
              <a:rPr lang="ru-RU" sz="1600" dirty="0" smtClean="0"/>
              <a:t>Республика Бурятия</a:t>
            </a:r>
          </a:p>
          <a:p>
            <a:pPr marL="342900" indent="-342900" algn="just">
              <a:buAutoNum type="arabicPeriod"/>
            </a:pPr>
            <a:endParaRPr lang="ru-RU" sz="1600" dirty="0" smtClean="0"/>
          </a:p>
          <a:p>
            <a:pPr marL="342900" indent="-342900" algn="just">
              <a:buAutoNum type="arabicPeriod"/>
            </a:pPr>
            <a:r>
              <a:rPr lang="ru-RU" sz="1600" dirty="0" smtClean="0"/>
              <a:t>Забайкальский край</a:t>
            </a:r>
          </a:p>
          <a:p>
            <a:pPr marL="342900" indent="-342900" algn="just">
              <a:buAutoNum type="arabicPeriod"/>
            </a:pPr>
            <a:endParaRPr lang="ru-RU" sz="1600" dirty="0" smtClean="0"/>
          </a:p>
          <a:p>
            <a:pPr marL="342900" indent="-342900" algn="just">
              <a:buAutoNum type="arabicPeriod"/>
            </a:pPr>
            <a:r>
              <a:rPr lang="ru-RU" sz="1600" dirty="0" smtClean="0"/>
              <a:t>Республика Саха (Якутия)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45" y="4255521"/>
            <a:ext cx="346875" cy="34757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089" y="4603091"/>
            <a:ext cx="346875" cy="34757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045" y="3522667"/>
            <a:ext cx="346875" cy="34757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405" y="4873578"/>
            <a:ext cx="346875" cy="34757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428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2"/>
            <a:ext cx="9014056" cy="9921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в работе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7904" y="1012452"/>
            <a:ext cx="3807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Практически на всех своих участках, Компания работает с твёрдыми, крепкими породами по классической схеме пробоподготовки</a:t>
            </a:r>
            <a:r>
              <a:rPr lang="ru-RU" sz="1600" dirty="0"/>
              <a:t>. </a:t>
            </a:r>
            <a:r>
              <a:rPr lang="ru-RU" sz="1600" dirty="0" smtClean="0"/>
              <a:t>На таких породах сушильное </a:t>
            </a:r>
            <a:r>
              <a:rPr lang="ru-RU" sz="1600" dirty="0"/>
              <a:t>оборудование любого производителя справляется со своей задачей.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028267" y="875110"/>
            <a:ext cx="5232400" cy="58914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68"/>
          <p:cNvGrpSpPr/>
          <p:nvPr/>
        </p:nvGrpSpPr>
        <p:grpSpPr>
          <a:xfrm>
            <a:off x="6244570" y="935726"/>
            <a:ext cx="4616963" cy="5777589"/>
            <a:chOff x="3185135" y="269847"/>
            <a:chExt cx="5565160" cy="7439748"/>
          </a:xfrm>
        </p:grpSpPr>
        <p:cxnSp>
          <p:nvCxnSpPr>
            <p:cNvPr id="70" name="Прямая со стрелкой 69"/>
            <p:cNvCxnSpPr/>
            <p:nvPr/>
          </p:nvCxnSpPr>
          <p:spPr>
            <a:xfrm>
              <a:off x="5035882" y="1220779"/>
              <a:ext cx="0" cy="17998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sp>
          <p:nvSpPr>
            <p:cNvPr id="71" name="Прямоугольник 70"/>
            <p:cNvSpPr/>
            <p:nvPr/>
          </p:nvSpPr>
          <p:spPr>
            <a:xfrm>
              <a:off x="4339943" y="707379"/>
              <a:ext cx="1423441" cy="4679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Исходная 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проба: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керн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Q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1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=4,</a:t>
              </a:r>
              <a:r>
                <a:rPr lang="en-US" sz="800" kern="0" dirty="0" smtClean="0">
                  <a:solidFill>
                    <a:srgbClr val="5C616C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0 (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3-5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)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 кг</a:t>
              </a:r>
              <a:r>
                <a:rPr lang="ru-RU" sz="800" kern="0" dirty="0">
                  <a:solidFill>
                    <a:srgbClr val="5C616C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;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шлам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Q1=7,5</a:t>
              </a:r>
              <a:r>
                <a:rPr kumimoji="0" lang="en-US" sz="800" b="0" i="0" u="none" strike="noStrike" kern="0" cap="none" spc="0" normalizeH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(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5-10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)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кг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3838431" y="269847"/>
              <a:ext cx="4515945" cy="1371733"/>
              <a:chOff x="-1095038" y="-1155816"/>
              <a:chExt cx="4515945" cy="1371816"/>
            </a:xfrm>
          </p:grpSpPr>
          <p:sp>
            <p:nvSpPr>
              <p:cNvPr id="123" name="Прямоугольник 122"/>
              <p:cNvSpPr/>
              <p:nvPr/>
            </p:nvSpPr>
            <p:spPr>
              <a:xfrm>
                <a:off x="0" y="0"/>
                <a:ext cx="216000" cy="216000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Надпись 8"/>
              <p:cNvSpPr txBox="1"/>
              <p:nvPr/>
            </p:nvSpPr>
            <p:spPr>
              <a:xfrm>
                <a:off x="899368" y="29246"/>
                <a:ext cx="2119170" cy="15389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Сушка проб при температуре 105</a:t>
                </a:r>
                <a:r>
                  <a:rPr lang="en-US" sz="1000" kern="0" dirty="0" smtClean="0">
                    <a:solidFill>
                      <a:sysClr val="windowText" lastClr="000000"/>
                    </a:solidFill>
                    <a:latin typeface="ArcIndex" panose="020B05060202020A0204" pitchFamily="34" charset="0"/>
                    <a:ea typeface="Times New Roman" panose="02020603050405020304" pitchFamily="18" charset="0"/>
                  </a:rPr>
                  <a:t>$C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25" name="Надпись 65"/>
              <p:cNvSpPr txBox="1"/>
              <p:nvPr/>
            </p:nvSpPr>
            <p:spPr>
              <a:xfrm>
                <a:off x="-1095038" y="-1155816"/>
                <a:ext cx="4515945" cy="38200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Схема обработки </a:t>
                </a:r>
                <a:r>
                  <a:rPr kumimoji="0" lang="ru-RU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рядовых керновых и </a:t>
                </a:r>
                <a:r>
                  <a:rPr lang="ru-RU" sz="1200" i="1" kern="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шламовых </a:t>
                </a:r>
                <a:r>
                  <a:rPr kumimoji="0" lang="ru-RU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проб</a:t>
                </a:r>
                <a:endParaRPr kumimoji="0" lang="ru-RU" sz="12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(</a:t>
                </a:r>
                <a:r>
                  <a:rPr kumimoji="0" lang="en-US" sz="1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k=0.2</a:t>
                </a:r>
                <a:r>
                  <a:rPr kumimoji="0" lang="ru-RU" sz="1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)</a:t>
                </a:r>
                <a:endParaRPr kumimoji="0" lang="ru-RU" sz="12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73" name="Группа 72"/>
            <p:cNvGrpSpPr/>
            <p:nvPr/>
          </p:nvGrpSpPr>
          <p:grpSpPr>
            <a:xfrm>
              <a:off x="4911523" y="1871793"/>
              <a:ext cx="3630534" cy="395976"/>
              <a:chOff x="0" y="0"/>
              <a:chExt cx="3630534" cy="396000"/>
            </a:xfrm>
          </p:grpSpPr>
          <p:grpSp>
            <p:nvGrpSpPr>
              <p:cNvPr id="119" name="Группа 118"/>
              <p:cNvGrpSpPr>
                <a:grpSpLocks noChangeAspect="1"/>
              </p:cNvGrpSpPr>
              <p:nvPr/>
            </p:nvGrpSpPr>
            <p:grpSpPr>
              <a:xfrm>
                <a:off x="0" y="0"/>
                <a:ext cx="245989" cy="396000"/>
                <a:chOff x="0" y="0"/>
                <a:chExt cx="335524" cy="539750"/>
              </a:xfrm>
            </p:grpSpPr>
            <p:sp>
              <p:nvSpPr>
                <p:cNvPr id="121" name="Прямоугольник 120"/>
                <p:cNvSpPr/>
                <p:nvPr/>
              </p:nvSpPr>
              <p:spPr>
                <a:xfrm rot="900000">
                  <a:off x="263769" y="0"/>
                  <a:ext cx="71755" cy="539750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Прямоугольник 121"/>
                <p:cNvSpPr/>
                <p:nvPr/>
              </p:nvSpPr>
              <p:spPr>
                <a:xfrm rot="20700000">
                  <a:off x="0" y="0"/>
                  <a:ext cx="71755" cy="539750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0" name="Надпись 9"/>
              <p:cNvSpPr txBox="1"/>
              <p:nvPr/>
            </p:nvSpPr>
            <p:spPr>
              <a:xfrm>
                <a:off x="921459" y="43687"/>
                <a:ext cx="2709075" cy="30779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000" b="1" kern="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Щековая дробилка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Дробление 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до 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«</a:t>
                </a: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-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2 мм». Выход не менее 90%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74" name="Прямоугольник 73"/>
            <p:cNvSpPr/>
            <p:nvPr/>
          </p:nvSpPr>
          <p:spPr>
            <a:xfrm>
              <a:off x="4520160" y="3159190"/>
              <a:ext cx="972336" cy="295298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Проба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Q2=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1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кг, 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«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-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2 мм»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  <p:grpSp>
          <p:nvGrpSpPr>
            <p:cNvPr id="75" name="Группа 74"/>
            <p:cNvGrpSpPr/>
            <p:nvPr/>
          </p:nvGrpSpPr>
          <p:grpSpPr>
            <a:xfrm>
              <a:off x="4318992" y="3652375"/>
              <a:ext cx="3409602" cy="307776"/>
              <a:chOff x="0" y="46988"/>
              <a:chExt cx="3409602" cy="307795"/>
            </a:xfrm>
          </p:grpSpPr>
          <p:sp>
            <p:nvSpPr>
              <p:cNvPr id="117" name="Параллелограмм 116"/>
              <p:cNvSpPr/>
              <p:nvPr/>
            </p:nvSpPr>
            <p:spPr>
              <a:xfrm>
                <a:off x="0" y="85350"/>
                <a:ext cx="1439545" cy="216000"/>
              </a:xfrm>
              <a:prstGeom prst="parallelogram">
                <a:avLst>
                  <a:gd name="adj" fmla="val 91255"/>
                </a:avLst>
              </a:prstGeom>
              <a:solidFill>
                <a:srgbClr val="E7E6E6"/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Сито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«</a:t>
                </a: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-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2 мм»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18" name="Надпись 24"/>
              <p:cNvSpPr txBox="1"/>
              <p:nvPr/>
            </p:nvSpPr>
            <p:spPr>
              <a:xfrm>
                <a:off x="1513249" y="46988"/>
                <a:ext cx="1896353" cy="30779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Контрольное просеивание 1 кг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&gt;90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% «-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2 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мм», 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каждая 10 проба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76" name="Группа 75"/>
            <p:cNvGrpSpPr/>
            <p:nvPr/>
          </p:nvGrpSpPr>
          <p:grpSpPr>
            <a:xfrm>
              <a:off x="4874947" y="5192740"/>
              <a:ext cx="2737599" cy="323980"/>
              <a:chOff x="0" y="1060751"/>
              <a:chExt cx="2737599" cy="324000"/>
            </a:xfrm>
          </p:grpSpPr>
          <p:grpSp>
            <p:nvGrpSpPr>
              <p:cNvPr id="113" name="Группа 112"/>
              <p:cNvGrpSpPr/>
              <p:nvPr/>
            </p:nvGrpSpPr>
            <p:grpSpPr>
              <a:xfrm>
                <a:off x="0" y="1060751"/>
                <a:ext cx="324000" cy="324000"/>
                <a:chOff x="0" y="1060751"/>
                <a:chExt cx="324000" cy="324000"/>
              </a:xfrm>
            </p:grpSpPr>
            <p:sp>
              <p:nvSpPr>
                <p:cNvPr id="115" name="Овал 114"/>
                <p:cNvSpPr/>
                <p:nvPr/>
              </p:nvSpPr>
              <p:spPr>
                <a:xfrm>
                  <a:off x="0" y="1060751"/>
                  <a:ext cx="324000" cy="324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Овал 115"/>
                <p:cNvSpPr/>
                <p:nvPr/>
              </p:nvSpPr>
              <p:spPr>
                <a:xfrm>
                  <a:off x="36576" y="1097332"/>
                  <a:ext cx="252000" cy="252000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381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4" name="Надпись 28"/>
              <p:cNvSpPr txBox="1"/>
              <p:nvPr/>
            </p:nvSpPr>
            <p:spPr>
              <a:xfrm>
                <a:off x="958266" y="1075396"/>
                <a:ext cx="1779333" cy="30779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lvl="0">
                  <a:defRPr/>
                </a:pPr>
                <a:r>
                  <a:rPr lang="ru-RU" sz="1000" b="1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Вибрационный </a:t>
                </a:r>
                <a:r>
                  <a:rPr lang="ru-RU" sz="1000" b="1" kern="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истиратель</a:t>
                </a:r>
                <a:r>
                  <a:rPr lang="ru-RU" sz="1000" b="1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ru-RU" sz="1000" b="1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ru-RU" sz="1000" kern="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Истирание 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до 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«-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0.074 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мм»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77" name="Прямоугольник 76"/>
            <p:cNvSpPr/>
            <p:nvPr/>
          </p:nvSpPr>
          <p:spPr>
            <a:xfrm>
              <a:off x="4318992" y="6275346"/>
              <a:ext cx="1439545" cy="292846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Проба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Q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4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=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1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кг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,</a:t>
              </a: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5C616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«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-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0.074 мм»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3185135" y="7314070"/>
              <a:ext cx="1680191" cy="395525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Аналитическая 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проба «А»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Q=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200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г, </a:t>
              </a:r>
              <a:r>
                <a:rPr lang="ru-RU" sz="800" kern="0" dirty="0" smtClean="0">
                  <a:solidFill>
                    <a:srgbClr val="5C616C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«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-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0.074 мм»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5101718" y="7314037"/>
              <a:ext cx="1573402" cy="395557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Аналитический 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дубликат «В»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Q=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800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г, </a:t>
              </a:r>
              <a:r>
                <a:rPr lang="ru-RU" sz="800" kern="0" dirty="0" smtClean="0">
                  <a:solidFill>
                    <a:srgbClr val="5C616C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«-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0.074 мм»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  <p:cxnSp>
          <p:nvCxnSpPr>
            <p:cNvPr id="80" name="Прямая со стрелкой 79"/>
            <p:cNvCxnSpPr/>
            <p:nvPr/>
          </p:nvCxnSpPr>
          <p:spPr>
            <a:xfrm>
              <a:off x="5035882" y="2961692"/>
              <a:ext cx="0" cy="17998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cxnSp>
          <p:nvCxnSpPr>
            <p:cNvPr id="81" name="Прямая со стрелкой 80"/>
            <p:cNvCxnSpPr/>
            <p:nvPr/>
          </p:nvCxnSpPr>
          <p:spPr>
            <a:xfrm>
              <a:off x="5035882" y="3504210"/>
              <a:ext cx="0" cy="17998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cxnSp>
          <p:nvCxnSpPr>
            <p:cNvPr id="82" name="Прямая со стрелкой 81"/>
            <p:cNvCxnSpPr/>
            <p:nvPr/>
          </p:nvCxnSpPr>
          <p:spPr>
            <a:xfrm>
              <a:off x="5035882" y="5580441"/>
              <a:ext cx="0" cy="17998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cxnSp>
          <p:nvCxnSpPr>
            <p:cNvPr id="83" name="Прямая со стрелкой 82"/>
            <p:cNvCxnSpPr/>
            <p:nvPr/>
          </p:nvCxnSpPr>
          <p:spPr>
            <a:xfrm>
              <a:off x="5035882" y="6619130"/>
              <a:ext cx="0" cy="1796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cxnSp>
          <p:nvCxnSpPr>
            <p:cNvPr id="84" name="Прямая со стрелкой 83"/>
            <p:cNvCxnSpPr/>
            <p:nvPr/>
          </p:nvCxnSpPr>
          <p:spPr>
            <a:xfrm>
              <a:off x="5035882" y="1659665"/>
              <a:ext cx="0" cy="1796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cxnSp>
          <p:nvCxnSpPr>
            <p:cNvPr id="85" name="Прямая со стрелкой 84"/>
            <p:cNvCxnSpPr/>
            <p:nvPr/>
          </p:nvCxnSpPr>
          <p:spPr>
            <a:xfrm>
              <a:off x="5035882" y="2288734"/>
              <a:ext cx="0" cy="1796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cxnSp>
          <p:nvCxnSpPr>
            <p:cNvPr id="86" name="Прямая со стрелкой 85"/>
            <p:cNvCxnSpPr/>
            <p:nvPr/>
          </p:nvCxnSpPr>
          <p:spPr>
            <a:xfrm>
              <a:off x="5035882" y="4975749"/>
              <a:ext cx="0" cy="1796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cxnSp>
          <p:nvCxnSpPr>
            <p:cNvPr id="87" name="Прямая со стрелкой 86"/>
            <p:cNvCxnSpPr/>
            <p:nvPr/>
          </p:nvCxnSpPr>
          <p:spPr>
            <a:xfrm>
              <a:off x="5035882" y="6027861"/>
              <a:ext cx="0" cy="1796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grpSp>
          <p:nvGrpSpPr>
            <p:cNvPr id="88" name="Группа 87"/>
            <p:cNvGrpSpPr/>
            <p:nvPr/>
          </p:nvGrpSpPr>
          <p:grpSpPr>
            <a:xfrm>
              <a:off x="4215746" y="5747627"/>
              <a:ext cx="3759938" cy="307776"/>
              <a:chOff x="-103246" y="1059717"/>
              <a:chExt cx="3759938" cy="307795"/>
            </a:xfrm>
          </p:grpSpPr>
          <p:sp>
            <p:nvSpPr>
              <p:cNvPr id="111" name="Надпись 30"/>
              <p:cNvSpPr txBox="1"/>
              <p:nvPr/>
            </p:nvSpPr>
            <p:spPr>
              <a:xfrm>
                <a:off x="1513477" y="1059717"/>
                <a:ext cx="2143215" cy="30779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Контрольное просеивание 100 г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&gt;90% 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«-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0.074 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мм», 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каждая 20 проба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12" name="Параллелограмм 111"/>
              <p:cNvSpPr/>
              <p:nvPr/>
            </p:nvSpPr>
            <p:spPr>
              <a:xfrm>
                <a:off x="-103246" y="1104628"/>
                <a:ext cx="1561282" cy="254971"/>
              </a:xfrm>
              <a:prstGeom prst="parallelogram">
                <a:avLst>
                  <a:gd name="adj" fmla="val 91255"/>
                </a:avLst>
              </a:prstGeom>
              <a:solidFill>
                <a:srgbClr val="E7E6E6"/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Сито </a:t>
                </a: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«</a:t>
                </a: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-</a:t>
                </a: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0.074 мм»</a:t>
                </a:r>
                <a:endPara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cxnSp>
          <p:nvCxnSpPr>
            <p:cNvPr id="89" name="Прямая со стрелкой 88"/>
            <p:cNvCxnSpPr/>
            <p:nvPr/>
          </p:nvCxnSpPr>
          <p:spPr>
            <a:xfrm rot="2700000">
              <a:off x="4849344" y="7083619"/>
              <a:ext cx="0" cy="17970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cxnSp>
          <p:nvCxnSpPr>
            <p:cNvPr id="90" name="Прямая со стрелкой 89"/>
            <p:cNvCxnSpPr/>
            <p:nvPr/>
          </p:nvCxnSpPr>
          <p:spPr>
            <a:xfrm rot="18900000">
              <a:off x="5277283" y="7079982"/>
              <a:ext cx="0" cy="1796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grpSp>
          <p:nvGrpSpPr>
            <p:cNvPr id="91" name="Группа 90"/>
            <p:cNvGrpSpPr/>
            <p:nvPr/>
          </p:nvGrpSpPr>
          <p:grpSpPr>
            <a:xfrm>
              <a:off x="3821558" y="2374754"/>
              <a:ext cx="4015044" cy="579450"/>
              <a:chOff x="870532" y="-118797"/>
              <a:chExt cx="4015244" cy="579485"/>
            </a:xfrm>
          </p:grpSpPr>
          <p:sp>
            <p:nvSpPr>
              <p:cNvPr id="105" name="Прямоугольник 104"/>
              <p:cNvSpPr/>
              <p:nvPr/>
            </p:nvSpPr>
            <p:spPr>
              <a:xfrm>
                <a:off x="870532" y="-7312"/>
                <a:ext cx="777497" cy="468000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Хвост </a:t>
                </a: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дробления, </a:t>
                </a: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C616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1-9 кг</a:t>
                </a:r>
                <a:endPara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grpSp>
            <p:nvGrpSpPr>
              <p:cNvPr id="106" name="Группа 105"/>
              <p:cNvGrpSpPr>
                <a:grpSpLocks noChangeAspect="1"/>
              </p:cNvGrpSpPr>
              <p:nvPr/>
            </p:nvGrpSpPr>
            <p:grpSpPr>
              <a:xfrm>
                <a:off x="1945843" y="80468"/>
                <a:ext cx="288000" cy="288000"/>
                <a:chOff x="0" y="0"/>
                <a:chExt cx="388717" cy="389308"/>
              </a:xfrm>
            </p:grpSpPr>
            <p:sp>
              <p:nvSpPr>
                <p:cNvPr id="109" name="Круговая 108"/>
                <p:cNvSpPr/>
                <p:nvPr/>
              </p:nvSpPr>
              <p:spPr>
                <a:xfrm>
                  <a:off x="0" y="29308"/>
                  <a:ext cx="360000" cy="360000"/>
                </a:xfrm>
                <a:prstGeom prst="pie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Круговая 109"/>
                <p:cNvSpPr/>
                <p:nvPr/>
              </p:nvSpPr>
              <p:spPr>
                <a:xfrm>
                  <a:off x="29307" y="0"/>
                  <a:ext cx="359410" cy="359410"/>
                </a:xfrm>
                <a:prstGeom prst="pie">
                  <a:avLst>
                    <a:gd name="adj1" fmla="val 16188907"/>
                    <a:gd name="adj2" fmla="val 44579"/>
                  </a:avLst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7" name="Надпись 13"/>
              <p:cNvSpPr txBox="1"/>
              <p:nvPr/>
            </p:nvSpPr>
            <p:spPr>
              <a:xfrm>
                <a:off x="2880980" y="-118797"/>
                <a:ext cx="2004796" cy="4445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Перемешивание, сокращение </a:t>
                </a:r>
                <a:endParaRPr kumimoji="0" lang="ru-RU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до 1 кг на секторном делителе</a:t>
                </a:r>
                <a:endParaRPr kumimoji="0" lang="ru-RU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Отбор дубликата дробления (2%)</a:t>
                </a:r>
                <a:endParaRPr kumimoji="0" lang="ru-RU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08" name="Прямая со стрелкой 107"/>
              <p:cNvCxnSpPr/>
              <p:nvPr/>
            </p:nvCxnSpPr>
            <p:spPr>
              <a:xfrm rot="5400000">
                <a:off x="1759305" y="135331"/>
                <a:ext cx="0" cy="1800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w="lg" len="lg"/>
                <a:tailEnd type="triangle" w="med" len="med"/>
              </a:ln>
              <a:effectLst/>
            </p:spPr>
          </p:cxnSp>
        </p:grpSp>
        <p:grpSp>
          <p:nvGrpSpPr>
            <p:cNvPr id="92" name="Группа 91"/>
            <p:cNvGrpSpPr/>
            <p:nvPr/>
          </p:nvGrpSpPr>
          <p:grpSpPr>
            <a:xfrm>
              <a:off x="4896893" y="6823955"/>
              <a:ext cx="2662631" cy="819077"/>
              <a:chOff x="0" y="1170504"/>
              <a:chExt cx="2662631" cy="819127"/>
            </a:xfrm>
          </p:grpSpPr>
          <p:sp>
            <p:nvSpPr>
              <p:cNvPr id="102" name="Блок-схема: ИЛИ 101"/>
              <p:cNvSpPr/>
              <p:nvPr/>
            </p:nvSpPr>
            <p:spPr>
              <a:xfrm rot="2593389">
                <a:off x="0" y="1170504"/>
                <a:ext cx="288000" cy="288000"/>
              </a:xfrm>
              <a:prstGeom prst="flowChartOr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Надпись 53"/>
              <p:cNvSpPr txBox="1"/>
              <p:nvPr/>
            </p:nvSpPr>
            <p:spPr>
              <a:xfrm>
                <a:off x="936242" y="1243588"/>
                <a:ext cx="1566134" cy="30779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Делитель Джонсона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Перемешивание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, деление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04" name="Надпись 66"/>
              <p:cNvSpPr txBox="1"/>
              <p:nvPr/>
            </p:nvSpPr>
            <p:spPr>
              <a:xfrm>
                <a:off x="1869516" y="1691181"/>
                <a:ext cx="793115" cy="2984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Контрольное 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взвешивание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</p:grpSp>
        <p:cxnSp>
          <p:nvCxnSpPr>
            <p:cNvPr id="93" name="Прямая со стрелкой 92"/>
            <p:cNvCxnSpPr/>
            <p:nvPr/>
          </p:nvCxnSpPr>
          <p:spPr>
            <a:xfrm>
              <a:off x="5257820" y="2961755"/>
              <a:ext cx="473005" cy="13801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  <a:headEnd w="lg" len="lg"/>
              <a:tailEnd type="triangle" w="med" len="med"/>
            </a:ln>
            <a:effectLst/>
          </p:spPr>
        </p:cxnSp>
        <p:sp>
          <p:nvSpPr>
            <p:cNvPr id="94" name="Прямоугольник 93"/>
            <p:cNvSpPr/>
            <p:nvPr/>
          </p:nvSpPr>
          <p:spPr>
            <a:xfrm>
              <a:off x="5810685" y="3157771"/>
              <a:ext cx="1697734" cy="340349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Дубликат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дробления на хранение, 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1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кг; «-2 мм»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  <p:cxnSp>
          <p:nvCxnSpPr>
            <p:cNvPr id="95" name="Прямая со стрелкой 94"/>
            <p:cNvCxnSpPr/>
            <p:nvPr/>
          </p:nvCxnSpPr>
          <p:spPr>
            <a:xfrm>
              <a:off x="5030372" y="3950809"/>
              <a:ext cx="0" cy="1796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  <p:sp>
          <p:nvSpPr>
            <p:cNvPr id="96" name="TextBox 95"/>
            <p:cNvSpPr txBox="1"/>
            <p:nvPr/>
          </p:nvSpPr>
          <p:spPr>
            <a:xfrm>
              <a:off x="5747550" y="4032379"/>
              <a:ext cx="30027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1000" b="1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Проточная кольцевая мельница</a:t>
              </a:r>
              <a:endParaRPr lang="ru-RU" sz="10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>
                <a:defRPr/>
              </a:pPr>
              <a:r>
                <a:rPr lang="ru-RU" sz="10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Измельчение до</a:t>
              </a:r>
              <a:r>
                <a:rPr lang="en-US" sz="10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ru-RU" sz="10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«-</a:t>
              </a:r>
              <a:r>
                <a:rPr lang="ru-RU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1</a:t>
              </a:r>
              <a:r>
                <a:rPr lang="en-US" sz="10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ru-RU" sz="10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мм». Выход не менее 90</a:t>
              </a:r>
              <a:r>
                <a:rPr lang="ru-RU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%</a:t>
              </a:r>
            </a:p>
          </p:txBody>
        </p:sp>
        <p:grpSp>
          <p:nvGrpSpPr>
            <p:cNvPr id="97" name="Группа 96"/>
            <p:cNvGrpSpPr/>
            <p:nvPr/>
          </p:nvGrpSpPr>
          <p:grpSpPr>
            <a:xfrm>
              <a:off x="4764327" y="4145206"/>
              <a:ext cx="532986" cy="207551"/>
              <a:chOff x="2403563" y="4738720"/>
              <a:chExt cx="532986" cy="207551"/>
            </a:xfrm>
          </p:grpSpPr>
          <p:sp>
            <p:nvSpPr>
              <p:cNvPr id="100" name="Цилиндр 99"/>
              <p:cNvSpPr/>
              <p:nvPr/>
            </p:nvSpPr>
            <p:spPr>
              <a:xfrm>
                <a:off x="2403563" y="4738720"/>
                <a:ext cx="532986" cy="207551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dk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Цилиндр 100"/>
              <p:cNvSpPr/>
              <p:nvPr/>
            </p:nvSpPr>
            <p:spPr>
              <a:xfrm>
                <a:off x="2503920" y="4809058"/>
                <a:ext cx="332271" cy="116972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chemeClr val="dk1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8" name="Прямоугольник 97"/>
            <p:cNvSpPr/>
            <p:nvPr/>
          </p:nvSpPr>
          <p:spPr>
            <a:xfrm>
              <a:off x="4308293" y="4622919"/>
              <a:ext cx="1439545" cy="292846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Проба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Q</a:t>
              </a:r>
              <a:r>
                <a:rPr lang="ru-RU" sz="800" kern="0" dirty="0">
                  <a:solidFill>
                    <a:srgbClr val="5C616C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3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1 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кг, 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«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-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C616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1 мм»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  <p:cxnSp>
          <p:nvCxnSpPr>
            <p:cNvPr id="99" name="Прямая со стрелкой 98"/>
            <p:cNvCxnSpPr/>
            <p:nvPr/>
          </p:nvCxnSpPr>
          <p:spPr>
            <a:xfrm>
              <a:off x="5036947" y="4398783"/>
              <a:ext cx="0" cy="1796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med" len="med"/>
            </a:ln>
            <a:effectLst/>
          </p:spPr>
        </p:cxn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30" y="3165948"/>
            <a:ext cx="4038312" cy="31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2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2"/>
            <a:ext cx="9014056" cy="9921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в работе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9248" y="860081"/>
            <a:ext cx="8981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Компания </a:t>
            </a:r>
            <a:r>
              <a:rPr lang="ru-RU" sz="1600" dirty="0"/>
              <a:t>работает и </a:t>
            </a:r>
            <a:r>
              <a:rPr lang="ru-RU" sz="1600" dirty="0" smtClean="0"/>
              <a:t>на таких участках, </a:t>
            </a:r>
            <a:r>
              <a:rPr lang="ru-RU" sz="1600" dirty="0"/>
              <a:t>где </a:t>
            </a:r>
            <a:r>
              <a:rPr lang="ru-RU" sz="1600" dirty="0" smtClean="0"/>
              <a:t>вещественный </a:t>
            </a:r>
            <a:r>
              <a:rPr lang="ru-RU" sz="1600" dirty="0"/>
              <a:t>состав геологических проб представлен </a:t>
            </a:r>
            <a:r>
              <a:rPr lang="ru-RU" sz="1600" dirty="0" smtClean="0"/>
              <a:t>рыхлыми и </a:t>
            </a:r>
            <a:r>
              <a:rPr lang="ru-RU" sz="1600" dirty="0"/>
              <a:t>пластичными породами (</a:t>
            </a:r>
            <a:r>
              <a:rPr lang="ru-RU" sz="1600" dirty="0" smtClean="0"/>
              <a:t>глинами, суглинками, супесями) совместно с крепкими и  весьма крепкими </a:t>
            </a:r>
            <a:r>
              <a:rPr lang="ru-RU" sz="1600" dirty="0"/>
              <a:t>породами (</a:t>
            </a:r>
            <a:r>
              <a:rPr lang="ru-RU" sz="1600" dirty="0" smtClean="0"/>
              <a:t>доломитами, окварцованными песчаниками и </a:t>
            </a:r>
            <a:r>
              <a:rPr lang="ru-RU" sz="1600" dirty="0" err="1" smtClean="0"/>
              <a:t>метасоматитами</a:t>
            </a:r>
            <a:r>
              <a:rPr lang="ru-RU" sz="1600" dirty="0" smtClean="0"/>
              <a:t> различного состава). </a:t>
            </a:r>
            <a:r>
              <a:rPr lang="ru-RU" sz="1600" dirty="0"/>
              <a:t>Руды месторождений содержат мелкое свободное золото. </a:t>
            </a:r>
          </a:p>
          <a:p>
            <a:pPr algn="just"/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02425" y="2174285"/>
            <a:ext cx="3606903" cy="3989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429" y="2365538"/>
            <a:ext cx="4340508" cy="36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8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2"/>
            <a:ext cx="9014056" cy="9921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в работе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9248" y="860081"/>
            <a:ext cx="8981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Влажность </a:t>
            </a:r>
            <a:r>
              <a:rPr lang="ru-RU" sz="1600" dirty="0"/>
              <a:t>пород 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достигает</a:t>
            </a:r>
            <a:r>
              <a:rPr lang="ru-RU" sz="1600" dirty="0" smtClean="0"/>
              <a:t> </a:t>
            </a:r>
            <a:r>
              <a:rPr lang="ru-RU" sz="1600" dirty="0"/>
              <a:t>25%. </a:t>
            </a:r>
            <a:endParaRPr lang="ru-RU" sz="1600" dirty="0" smtClean="0"/>
          </a:p>
          <a:p>
            <a:pPr algn="just"/>
            <a:r>
              <a:rPr lang="ru-RU" sz="1600" dirty="0" smtClean="0">
                <a:solidFill>
                  <a:srgbClr val="FF0000"/>
                </a:solidFill>
              </a:rPr>
              <a:t>Исходная</a:t>
            </a:r>
            <a:r>
              <a:rPr lang="ru-RU" sz="1600" dirty="0" smtClean="0"/>
              <a:t> масса </a:t>
            </a:r>
            <a:r>
              <a:rPr lang="ru-RU" sz="1600" dirty="0"/>
              <a:t>проб до 10 кг. </a:t>
            </a:r>
            <a:endParaRPr lang="ru-RU" sz="1600" dirty="0" smtClean="0"/>
          </a:p>
          <a:p>
            <a:pPr algn="just"/>
            <a:r>
              <a:rPr lang="ru-RU" sz="1600" dirty="0" smtClean="0">
                <a:solidFill>
                  <a:srgbClr val="FF0000"/>
                </a:solidFill>
              </a:rPr>
              <a:t>В редких случаях свыше 10 кг.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258" y="2375586"/>
            <a:ext cx="4355315" cy="3530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783" y="2375586"/>
            <a:ext cx="4236154" cy="353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2"/>
            <a:ext cx="9014056" cy="9921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в работе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9248" y="860081"/>
            <a:ext cx="8981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До 80 % проб имеют высокую влажность и массу в районе 10 кг. </a:t>
            </a:r>
          </a:p>
          <a:p>
            <a:pPr algn="just"/>
            <a:r>
              <a:rPr lang="ru-RU" sz="1600" dirty="0" smtClean="0"/>
              <a:t>До 6 месяцев приходится выполнять </a:t>
            </a:r>
            <a:r>
              <a:rPr lang="ru-RU" sz="1600" dirty="0"/>
              <a:t>р</a:t>
            </a:r>
            <a:r>
              <a:rPr lang="ru-RU" sz="1600" dirty="0" smtClean="0"/>
              <a:t>аботы при отрицательных температурах.</a:t>
            </a:r>
          </a:p>
          <a:p>
            <a:pPr algn="just"/>
            <a:r>
              <a:rPr lang="ru-RU" sz="1600" dirty="0" smtClean="0"/>
              <a:t>При таких условиях, сушка даже небольших партий проб может затягиваться до 24 часов.</a:t>
            </a:r>
          </a:p>
          <a:p>
            <a:pPr algn="just"/>
            <a:r>
              <a:rPr lang="ru-RU" sz="1600" dirty="0" smtClean="0"/>
              <a:t>Было принято решение провести исследования и оптимизировать имеющееся сушильное оборудование или разработать новое, удовлетворяющее необходимым требованиям.  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85" y="2260604"/>
            <a:ext cx="3333753" cy="4164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381" y="2447826"/>
            <a:ext cx="3225556" cy="40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1BBD71-995C-4162-A8D6-2A837DFAAFA1}"/>
              </a:ext>
            </a:extLst>
          </p:cNvPr>
          <p:cNvGrpSpPr/>
          <p:nvPr/>
        </p:nvGrpSpPr>
        <p:grpSpPr>
          <a:xfrm>
            <a:off x="1679185" y="589159"/>
            <a:ext cx="9435752" cy="1397431"/>
            <a:chOff x="470247" y="1333209"/>
            <a:chExt cx="9435752" cy="1397431"/>
          </a:xfrm>
          <a:solidFill>
            <a:srgbClr val="47BAD5"/>
          </a:solidFill>
        </p:grpSpPr>
        <p:sp>
          <p:nvSpPr>
            <p:cNvPr id="15" name="Rectangle 14"/>
            <p:cNvSpPr/>
            <p:nvPr/>
          </p:nvSpPr>
          <p:spPr>
            <a:xfrm flipV="1">
              <a:off x="1846053" y="1333209"/>
              <a:ext cx="8059946" cy="12066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H="1" flipV="1">
              <a:off x="470247" y="1341118"/>
              <a:ext cx="45719" cy="13895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4"/>
          <p:cNvSpPr txBox="1">
            <a:spLocks/>
          </p:cNvSpPr>
          <p:nvPr/>
        </p:nvSpPr>
        <p:spPr>
          <a:xfrm>
            <a:off x="1656262" y="208073"/>
            <a:ext cx="9014056" cy="7887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200" b="1" spc="5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9506-28EA-4C19-A061-02E7C9DE017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49724" y="136192"/>
            <a:ext cx="7723692" cy="66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47B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оптимизация</a:t>
            </a:r>
            <a:endParaRPr lang="ru-RU" sz="1800" dirty="0">
              <a:solidFill>
                <a:srgbClr val="47BA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05105" y="454809"/>
            <a:ext cx="1768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kern="1400" dirty="0" err="1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Enisey</a:t>
            </a:r>
            <a:r>
              <a:rPr lang="en-US" b="1" kern="1400" dirty="0" smtClean="0">
                <a:solidFill>
                  <a:srgbClr val="39A5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endParaRPr lang="ru-RU" kern="1400" dirty="0">
              <a:solidFill>
                <a:srgbClr val="00B0F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5104" y="1502632"/>
            <a:ext cx="4079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 имеющемся оборудовании, вмещающем 80 проб, весом по 10 кг. </a:t>
            </a:r>
            <a:r>
              <a:rPr lang="ru-RU" sz="1600" dirty="0"/>
              <a:t>к</a:t>
            </a:r>
            <a:r>
              <a:rPr lang="ru-RU" sz="1600" dirty="0" smtClean="0"/>
              <a:t>аждая, были произведены объективные замеры температуры и влажности по всему объему камеры сушильного шкафа на протяжении всего цикла сушки. Выявлены проблемы с недостаточным перемешиванием воздушных масс и не достаточным влагоудалением</a:t>
            </a:r>
            <a:r>
              <a:rPr lang="ru-RU" sz="1600" dirty="0"/>
              <a:t>. </a:t>
            </a:r>
            <a:endParaRPr lang="ru-RU" sz="1600" dirty="0" smtClean="0"/>
          </a:p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основе полученных данных, с учётом времени необходимого на загрузку и разгрузку сушильного </a:t>
            </a:r>
            <a:r>
              <a:rPr lang="ru-RU" sz="1600" dirty="0" smtClean="0"/>
              <a:t>шкафа, было </a:t>
            </a:r>
            <a:r>
              <a:rPr lang="ru-RU" sz="1600" dirty="0"/>
              <a:t>принято решение об изготовлении собственной модели сушильного шкафа. </a:t>
            </a:r>
          </a:p>
          <a:p>
            <a:pPr algn="just"/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400" y="1068644"/>
            <a:ext cx="3147804" cy="509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5520</TotalTime>
  <Words>957</Words>
  <Application>Microsoft Office PowerPoint</Application>
  <PresentationFormat>Широкоэкранный</PresentationFormat>
  <Paragraphs>158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ArcIndex</vt:lpstr>
      <vt:lpstr>Arial</vt:lpstr>
      <vt:lpstr>Arial Black</vt:lpstr>
      <vt:lpstr>Arial Narrow</vt:lpstr>
      <vt:lpstr>Calibri</vt:lpstr>
      <vt:lpstr>Calibri Light</vt:lpstr>
      <vt:lpstr>Cambria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UNECE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Lucica Matei</dc:creator>
  <cp:lastModifiedBy>ViV</cp:lastModifiedBy>
  <cp:revision>173</cp:revision>
  <cp:lastPrinted>2019-04-18T08:10:36Z</cp:lastPrinted>
  <dcterms:created xsi:type="dcterms:W3CDTF">2016-07-29T13:01:46Z</dcterms:created>
  <dcterms:modified xsi:type="dcterms:W3CDTF">2021-05-18T08:26:56Z</dcterms:modified>
</cp:coreProperties>
</file>